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8"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3" autoAdjust="0"/>
    <p:restoredTop sz="94660"/>
  </p:normalViewPr>
  <p:slideViewPr>
    <p:cSldViewPr snapToGrid="0">
      <p:cViewPr>
        <p:scale>
          <a:sx n="67" d="100"/>
          <a:sy n="67" d="100"/>
        </p:scale>
        <p:origin x="452" y="4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2408475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25250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1979358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98F7FF-D74F-4EC9-A9A3-CE2D0724D85D}"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1364671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98F7FF-D74F-4EC9-A9A3-CE2D0724D85D}" type="datetimeFigureOut">
              <a:rPr lang="en-US" smtClean="0"/>
              <a:t>9/12/2020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417701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2514248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752150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306020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98F7FF-D74F-4EC9-A9A3-CE2D0724D85D}"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143882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98F7FF-D74F-4EC9-A9A3-CE2D0724D85D}"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3555524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124380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27149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1015843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2024588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2898289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2952381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98F7FF-D74F-4EC9-A9A3-CE2D0724D85D}"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440BAB-0787-42B8-B681-812867944D7F}" type="slidenum">
              <a:rPr lang="en-US" smtClean="0"/>
              <a:t>‹#›</a:t>
            </a:fld>
            <a:endParaRPr lang="en-US"/>
          </a:p>
        </p:txBody>
      </p:sp>
    </p:spTree>
    <p:extLst>
      <p:ext uri="{BB962C8B-B14F-4D97-AF65-F5344CB8AC3E}">
        <p14:creationId xmlns:p14="http://schemas.microsoft.com/office/powerpoint/2010/main" val="2374500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098F7FF-D74F-4EC9-A9A3-CE2D0724D85D}" type="datetimeFigureOut">
              <a:rPr lang="en-US" smtClean="0"/>
              <a:t>9/12/2020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5440BAB-0787-42B8-B681-812867944D7F}" type="slidenum">
              <a:rPr lang="en-US" smtClean="0"/>
              <a:t>‹#›</a:t>
            </a:fld>
            <a:endParaRPr lang="en-US"/>
          </a:p>
        </p:txBody>
      </p:sp>
    </p:spTree>
    <p:extLst>
      <p:ext uri="{BB962C8B-B14F-4D97-AF65-F5344CB8AC3E}">
        <p14:creationId xmlns:p14="http://schemas.microsoft.com/office/powerpoint/2010/main" val="291004407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B45FF-319A-40EC-9B10-205E3B93490B}"/>
              </a:ext>
            </a:extLst>
          </p:cNvPr>
          <p:cNvSpPr>
            <a:spLocks noGrp="1"/>
          </p:cNvSpPr>
          <p:nvPr>
            <p:ph type="ctrTitle"/>
          </p:nvPr>
        </p:nvSpPr>
        <p:spPr/>
        <p:txBody>
          <a:bodyPr/>
          <a:lstStyle/>
          <a:p>
            <a:r>
              <a:rPr lang="en-US" dirty="0"/>
              <a:t>‘Nasdaq whale’ </a:t>
            </a:r>
          </a:p>
        </p:txBody>
      </p:sp>
      <p:sp>
        <p:nvSpPr>
          <p:cNvPr id="3" name="Subtitle 2">
            <a:extLst>
              <a:ext uri="{FF2B5EF4-FFF2-40B4-BE49-F238E27FC236}">
                <a16:creationId xmlns:a16="http://schemas.microsoft.com/office/drawing/2014/main" id="{7E6C5ADC-D07D-4CA0-85B0-1EA78F68BBBF}"/>
              </a:ext>
            </a:extLst>
          </p:cNvPr>
          <p:cNvSpPr>
            <a:spLocks noGrp="1"/>
          </p:cNvSpPr>
          <p:nvPr>
            <p:ph type="subTitle" idx="1"/>
          </p:nvPr>
        </p:nvSpPr>
        <p:spPr/>
        <p:txBody>
          <a:bodyPr/>
          <a:lstStyle/>
          <a:p>
            <a:r>
              <a:rPr lang="en-US" dirty="0"/>
              <a:t>Huge bet created challenge for Regulators</a:t>
            </a:r>
          </a:p>
        </p:txBody>
      </p:sp>
    </p:spTree>
    <p:extLst>
      <p:ext uri="{BB962C8B-B14F-4D97-AF65-F5344CB8AC3E}">
        <p14:creationId xmlns:p14="http://schemas.microsoft.com/office/powerpoint/2010/main" val="2163354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CCC5A-77E3-49CD-88FD-48BB06813472}"/>
              </a:ext>
            </a:extLst>
          </p:cNvPr>
          <p:cNvSpPr>
            <a:spLocks noGrp="1"/>
          </p:cNvSpPr>
          <p:nvPr>
            <p:ph type="title"/>
          </p:nvPr>
        </p:nvSpPr>
        <p:spPr/>
        <p:txBody>
          <a:bodyPr/>
          <a:lstStyle/>
          <a:p>
            <a:r>
              <a:rPr lang="en-US" dirty="0"/>
              <a:t>Warren Buffett of Japan</a:t>
            </a:r>
          </a:p>
        </p:txBody>
      </p:sp>
      <p:sp>
        <p:nvSpPr>
          <p:cNvPr id="3" name="Content Placeholder 2">
            <a:extLst>
              <a:ext uri="{FF2B5EF4-FFF2-40B4-BE49-F238E27FC236}">
                <a16:creationId xmlns:a16="http://schemas.microsoft.com/office/drawing/2014/main" id="{A185E195-36A6-4C5B-8283-AD3867B16BDC}"/>
              </a:ext>
            </a:extLst>
          </p:cNvPr>
          <p:cNvSpPr>
            <a:spLocks noGrp="1"/>
          </p:cNvSpPr>
          <p:nvPr>
            <p:ph idx="1"/>
          </p:nvPr>
        </p:nvSpPr>
        <p:spPr/>
        <p:txBody>
          <a:bodyPr>
            <a:normAutofit/>
          </a:bodyPr>
          <a:lstStyle/>
          <a:p>
            <a:r>
              <a:rPr lang="en-US" dirty="0"/>
              <a:t>Masayoshi Son, CEO of SoftBank Group Corporation, has been considered a true visionary, exemplified by his success investment in the Chinese e-commerce giant Alibaba Group; at one time he is considered to be the Warren Buffett of Japan.</a:t>
            </a:r>
          </a:p>
          <a:p>
            <a:endParaRPr lang="en-US" dirty="0"/>
          </a:p>
          <a:p>
            <a:endParaRPr lang="en-US" dirty="0"/>
          </a:p>
        </p:txBody>
      </p:sp>
    </p:spTree>
    <p:extLst>
      <p:ext uri="{BB962C8B-B14F-4D97-AF65-F5344CB8AC3E}">
        <p14:creationId xmlns:p14="http://schemas.microsoft.com/office/powerpoint/2010/main" val="788543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704C7-8FA8-4E75-9810-BA57809FF56E}"/>
              </a:ext>
            </a:extLst>
          </p:cNvPr>
          <p:cNvSpPr>
            <a:spLocks noGrp="1"/>
          </p:cNvSpPr>
          <p:nvPr>
            <p:ph type="title"/>
          </p:nvPr>
        </p:nvSpPr>
        <p:spPr/>
        <p:txBody>
          <a:bodyPr/>
          <a:lstStyle/>
          <a:p>
            <a:r>
              <a:rPr lang="en-US" dirty="0"/>
              <a:t>Tarnished Reputation</a:t>
            </a:r>
          </a:p>
        </p:txBody>
      </p:sp>
      <p:sp>
        <p:nvSpPr>
          <p:cNvPr id="3" name="Content Placeholder 2">
            <a:extLst>
              <a:ext uri="{FF2B5EF4-FFF2-40B4-BE49-F238E27FC236}">
                <a16:creationId xmlns:a16="http://schemas.microsoft.com/office/drawing/2014/main" id="{84E3A587-4DF8-4C50-8BB9-0FE5A92A1BAD}"/>
              </a:ext>
            </a:extLst>
          </p:cNvPr>
          <p:cNvSpPr>
            <a:spLocks noGrp="1"/>
          </p:cNvSpPr>
          <p:nvPr>
            <p:ph idx="1"/>
          </p:nvPr>
        </p:nvSpPr>
        <p:spPr/>
        <p:txBody>
          <a:bodyPr/>
          <a:lstStyle/>
          <a:p>
            <a:r>
              <a:rPr lang="en-US" dirty="0"/>
              <a:t> In 2019, Son has lost huge amount of money in a series of bad investment such as U.S. wireless carrier Sprint Corp. and office-rental company </a:t>
            </a:r>
            <a:r>
              <a:rPr lang="en-US" dirty="0" err="1"/>
              <a:t>WeWork</a:t>
            </a:r>
            <a:r>
              <a:rPr lang="en-US" dirty="0"/>
              <a:t> and Uber Technologies Inc. </a:t>
            </a:r>
          </a:p>
          <a:p>
            <a:endParaRPr lang="en-US" dirty="0"/>
          </a:p>
          <a:p>
            <a:r>
              <a:rPr lang="en-US" dirty="0"/>
              <a:t>Son was finally able to sell Sprint to T-Mobile US Inc. in Year 2020, and he dumped a total of more than $40 billion of asset, leaving the Japanese businessman plenty of cash to shore up the balance sheet and be ready for the next project. He is eager to prove to investors.</a:t>
            </a:r>
          </a:p>
          <a:p>
            <a:endParaRPr lang="en-US" dirty="0"/>
          </a:p>
        </p:txBody>
      </p:sp>
    </p:spTree>
    <p:extLst>
      <p:ext uri="{BB962C8B-B14F-4D97-AF65-F5344CB8AC3E}">
        <p14:creationId xmlns:p14="http://schemas.microsoft.com/office/powerpoint/2010/main" val="3996774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9B04-EB81-40C3-9B92-3CD32B1B3668}"/>
              </a:ext>
            </a:extLst>
          </p:cNvPr>
          <p:cNvSpPr>
            <a:spLocks noGrp="1"/>
          </p:cNvSpPr>
          <p:nvPr>
            <p:ph type="title"/>
          </p:nvPr>
        </p:nvSpPr>
        <p:spPr/>
        <p:txBody>
          <a:bodyPr/>
          <a:lstStyle/>
          <a:p>
            <a:r>
              <a:rPr lang="en-US" dirty="0"/>
              <a:t>Visionary to Gambler</a:t>
            </a:r>
          </a:p>
        </p:txBody>
      </p:sp>
      <p:sp>
        <p:nvSpPr>
          <p:cNvPr id="3" name="Content Placeholder 2">
            <a:extLst>
              <a:ext uri="{FF2B5EF4-FFF2-40B4-BE49-F238E27FC236}">
                <a16:creationId xmlns:a16="http://schemas.microsoft.com/office/drawing/2014/main" id="{72652B19-8EF5-4389-8740-79EA33EA2392}"/>
              </a:ext>
            </a:extLst>
          </p:cNvPr>
          <p:cNvSpPr>
            <a:spLocks noGrp="1"/>
          </p:cNvSpPr>
          <p:nvPr>
            <p:ph idx="1"/>
          </p:nvPr>
        </p:nvSpPr>
        <p:spPr>
          <a:xfrm>
            <a:off x="838200" y="1473798"/>
            <a:ext cx="10515600" cy="4703165"/>
          </a:xfrm>
        </p:spPr>
        <p:txBody>
          <a:bodyPr>
            <a:normAutofit fontScale="92500"/>
          </a:bodyPr>
          <a:lstStyle/>
          <a:p>
            <a:r>
              <a:rPr lang="en-US" dirty="0"/>
              <a:t>It turns out the next project is not a high-tech investment, but a short-term gamble in Stock options market by playing huge amount of options contract to influence the market Price. </a:t>
            </a:r>
          </a:p>
          <a:p>
            <a:r>
              <a:rPr lang="en-US" dirty="0"/>
              <a:t>SoftBank Group spent $4 billion on call options tied to around $50 billion worth of individual tech stocks. This is concentrated on a handful of massive tech stocks: Apple, Microsoft, Amazon, Facebook, and Alphabet (Google), which forced sellers of those options to buy stocks to hedge their position. This huge wave of buying force has been contributing to the sharp spike in prices for these stocks in August. </a:t>
            </a:r>
          </a:p>
          <a:p>
            <a:r>
              <a:rPr lang="en-US" dirty="0"/>
              <a:t>Once Son exited his options position, the option sellers left with many unwanted stocks and rushed to dump, which then crashed the stock prices of those same stocks.</a:t>
            </a:r>
          </a:p>
          <a:p>
            <a:endParaRPr lang="en-US" dirty="0"/>
          </a:p>
        </p:txBody>
      </p:sp>
    </p:spTree>
    <p:extLst>
      <p:ext uri="{BB962C8B-B14F-4D97-AF65-F5344CB8AC3E}">
        <p14:creationId xmlns:p14="http://schemas.microsoft.com/office/powerpoint/2010/main" val="304464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9B04-EB81-40C3-9B92-3CD32B1B3668}"/>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72652B19-8EF5-4389-8740-79EA33EA2392}"/>
              </a:ext>
            </a:extLst>
          </p:cNvPr>
          <p:cNvSpPr>
            <a:spLocks noGrp="1"/>
          </p:cNvSpPr>
          <p:nvPr>
            <p:ph idx="1"/>
          </p:nvPr>
        </p:nvSpPr>
        <p:spPr>
          <a:xfrm>
            <a:off x="838200" y="1473798"/>
            <a:ext cx="10515600" cy="4703165"/>
          </a:xfrm>
        </p:spPr>
        <p:txBody>
          <a:bodyPr>
            <a:normAutofit/>
          </a:bodyPr>
          <a:lstStyle/>
          <a:p>
            <a:r>
              <a:rPr lang="en-US" dirty="0"/>
              <a:t>This actions created huge volatility for the stocks market and present a challenge for the regulators. </a:t>
            </a:r>
          </a:p>
          <a:p>
            <a:r>
              <a:rPr lang="en-US" dirty="0"/>
              <a:t>Should they let the market works? Should they rein in the size of the gambling behavior by certain means, such as higher transaction fee on short-term trade? </a:t>
            </a:r>
          </a:p>
          <a:p>
            <a:r>
              <a:rPr lang="en-US" dirty="0"/>
              <a:t>Regulators need to weight over the benefit of a free market, and risk of an unhinged gambling place to allow those huge whales to swallow individual investors.</a:t>
            </a:r>
          </a:p>
          <a:p>
            <a:endParaRPr lang="en-US" dirty="0"/>
          </a:p>
        </p:txBody>
      </p:sp>
    </p:spTree>
    <p:extLst>
      <p:ext uri="{BB962C8B-B14F-4D97-AF65-F5344CB8AC3E}">
        <p14:creationId xmlns:p14="http://schemas.microsoft.com/office/powerpoint/2010/main" val="3963651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9B04-EB81-40C3-9B92-3CD32B1B3668}"/>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2652B19-8EF5-4389-8740-79EA33EA2392}"/>
              </a:ext>
            </a:extLst>
          </p:cNvPr>
          <p:cNvSpPr>
            <a:spLocks noGrp="1"/>
          </p:cNvSpPr>
          <p:nvPr>
            <p:ph idx="1"/>
          </p:nvPr>
        </p:nvSpPr>
        <p:spPr>
          <a:xfrm>
            <a:off x="838200" y="1473798"/>
            <a:ext cx="10515600" cy="4703165"/>
          </a:xfrm>
        </p:spPr>
        <p:txBody>
          <a:bodyPr>
            <a:normAutofit/>
          </a:bodyPr>
          <a:lstStyle/>
          <a:p>
            <a:r>
              <a:rPr lang="en-US" dirty="0"/>
              <a:t>SoftBank’s Bet on Tech Giants Fueled Powerful Market Rally, 9/4/2020, Wall Street Journal</a:t>
            </a:r>
          </a:p>
          <a:p>
            <a:r>
              <a:rPr lang="en-US" dirty="0"/>
              <a:t>First Robinhood, Now Masa the Nasdaq Whale,  9/7/2020, Washington post</a:t>
            </a:r>
          </a:p>
          <a:p>
            <a:r>
              <a:rPr lang="en-US" dirty="0"/>
              <a:t>SoftBank unmasked as ‘Nasdaq whale’ that stoked tech rally, 9/4/2020, Financial Times</a:t>
            </a:r>
          </a:p>
          <a:p>
            <a:r>
              <a:rPr lang="en-US" dirty="0"/>
              <a:t>First Robinhood, Now Masa the Nasdaq Whale, Tara </a:t>
            </a:r>
            <a:r>
              <a:rPr lang="en-US" dirty="0" err="1"/>
              <a:t>Lachapelle</a:t>
            </a:r>
            <a:r>
              <a:rPr lang="en-US" dirty="0"/>
              <a:t>, September 4, 2020, Bloomberg</a:t>
            </a:r>
          </a:p>
          <a:p>
            <a:endParaRPr lang="en-US" dirty="0"/>
          </a:p>
        </p:txBody>
      </p:sp>
    </p:spTree>
    <p:extLst>
      <p:ext uri="{BB962C8B-B14F-4D97-AF65-F5344CB8AC3E}">
        <p14:creationId xmlns:p14="http://schemas.microsoft.com/office/powerpoint/2010/main" val="23697188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12</TotalTime>
  <Words>442</Words>
  <Application>Microsoft Office PowerPoint</Application>
  <PresentationFormat>Widescreen</PresentationFormat>
  <Paragraphs>21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Century Gothic</vt:lpstr>
      <vt:lpstr>Wingdings 3</vt:lpstr>
      <vt:lpstr>Ion</vt:lpstr>
      <vt:lpstr>‘Nasdaq whale’ </vt:lpstr>
      <vt:lpstr>Warren Buffett of Japan</vt:lpstr>
      <vt:lpstr>Tarnished Reputation</vt:lpstr>
      <vt:lpstr>Visionary to Gambler</vt:lpstr>
      <vt:lpstr>Problem</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‘Nasdaq whale’</dc:title>
  <dc:creator>MM</dc:creator>
  <cp:lastModifiedBy>Khadija Ouzaka</cp:lastModifiedBy>
  <cp:revision>2</cp:revision>
  <dcterms:created xsi:type="dcterms:W3CDTF">2020-09-09T20:06:31Z</dcterms:created>
  <dcterms:modified xsi:type="dcterms:W3CDTF">2020-09-12T21:45:12Z</dcterms:modified>
</cp:coreProperties>
</file>